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i9ocHfUQxFPtzI1DAbXe9wBKpc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63ea4bcd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d63ea4bc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2" name="Google Shape;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2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2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26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2" name="Google Shape;82;p2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2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1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31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31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3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31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1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7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7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7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7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7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3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3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4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4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4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4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4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4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4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1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1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9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21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21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univali.br/noticias/Paginas/ibgeaponta-que-mais-de-6-milhoes-de-pessoas-tem-deficiencia-visual-no-brasil.aspx" TargetMode="External"/><Relationship Id="rId4" Type="http://schemas.openxmlformats.org/officeDocument/2006/relationships/hyperlink" Target="https://capital.sp.gov.br/web/pessoa_com_deficiencia/w/noticias/12424" TargetMode="External"/><Relationship Id="rId5" Type="http://schemas.openxmlformats.org/officeDocument/2006/relationships/hyperlink" Target="https://www.agazeta.com.br/es/cotidiano/oculosinteligente-faz-leitura-de-texto-e-facial-para-alunos-cegos-no-es-0924" TargetMode="External"/><Relationship Id="rId6" Type="http://schemas.openxmlformats.org/officeDocument/2006/relationships/hyperlink" Target="https://www.es.gov.br/Noticia/governo-do-estado-entrega-oculosinteligentes-para-alunos-com-deficiencia-visua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1178471" y="1861211"/>
            <a:ext cx="6787057" cy="142107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ÓCULOS META COMO ASSISTENTE PESSOAL DE ACESSIBILIDADE PARA DEFICIENTES VISUAIS 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 Sistemas Computacionais e Segurança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/>
          <p:nvPr/>
        </p:nvSpPr>
        <p:spPr>
          <a:xfrm>
            <a:off x="3438619" y="698218"/>
            <a:ext cx="22775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Conclusão</a:t>
            </a:r>
            <a:endParaRPr b="0" i="0" sz="3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 txBox="1"/>
          <p:nvPr>
            <p:ph idx="2" type="title"/>
          </p:nvPr>
        </p:nvSpPr>
        <p:spPr>
          <a:xfrm>
            <a:off x="366887" y="1390512"/>
            <a:ext cx="841022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Óculos Meta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 uma solução inovadora para deficientes visuais, utilizando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IoT,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IA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sensores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avançados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promover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autonomia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mobilidade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Com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modelo de implementação baseado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 parcerias público-privadas,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projeto visa produção nacional, geração de empregos e fomento à economia local. Além de melhorar a qualidade de vida dos usuários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dispositivo contribui para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cidades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mais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inteligentes e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inclusivas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reduzindo custos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públicos e promovendo a inclusão social. A coleta de dados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a </a:t>
            </a: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evolução da IA garantem um impacto contínuo na acessibilidade e inovação social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/>
        </p:nvSpPr>
        <p:spPr>
          <a:xfrm>
            <a:off x="443745" y="365541"/>
            <a:ext cx="52684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352173" y="1109356"/>
            <a:ext cx="8153900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RAMOS, Roberta. ‘’IBGE aponta que mais de 6 milhões de pessoas têm deficiência visual no Brasil’’, 12 de dez 2023. Disponível em: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https://www.univali.br/noticias/Paginas/ibgeaponta-que-mais-de-6-milhoes-de-pessoas-tem-deficiencia-visual-no-brasil.aspx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Acesso em 26 nov. de 2024 Projeto Ler pra Crer beneficia mais de 600 mil pessoas com deficiência visual, 12 set. 2006. Disponível em: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https://capital.sp.gov.br/web/pessoa_com_deficiencia/w/noticias/12424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Acesso em 26 nov. de 2024 BARBOSA, João. ‘’Óculos inteligente faz leitura de texto e facial para alunos cegos no ES’’, 15 set 2019. Disponível em: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https://www.agazeta.com.br/es/cotidiano/oculosinteligente-faz-leitura-de-texto-e-facial-para-alunos-cegos-no-es-0924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Acesso em 26 nov. de 2024 Governo do Estado entrega óculos inteligentes para alunos com deficiência visual, 01 ago 2024. Disponível em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https://www.es.gov.br/Noticia/governo-do-estado-entrega-oculosinteligentes-para-alunos-com-deficiencia-visual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 txBox="1"/>
          <p:nvPr>
            <p:ph type="title"/>
          </p:nvPr>
        </p:nvSpPr>
        <p:spPr>
          <a:xfrm>
            <a:off x="2343855" y="1873054"/>
            <a:ext cx="4456289" cy="1397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b="1" lang="en" sz="6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Obrigada</a:t>
            </a:r>
            <a:r>
              <a:rPr lang="en" sz="6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2"/>
          <p:cNvCxnSpPr/>
          <p:nvPr/>
        </p:nvCxnSpPr>
        <p:spPr>
          <a:xfrm>
            <a:off x="756624" y="7159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165" name="Google Shape;165;p2"/>
          <p:cNvSpPr txBox="1"/>
          <p:nvPr/>
        </p:nvSpPr>
        <p:spPr>
          <a:xfrm>
            <a:off x="595560" y="663849"/>
            <a:ext cx="3069820" cy="9258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95561" y="1767848"/>
            <a:ext cx="4687274" cy="2162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Heloisa Soares Ferreira RA: 824152581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Kauan Reis Dos Santos RA: 824124128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João Vitor Cordeiro Lopes RA: 82429891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Barbara Tavares Tracanella RA: 824124152 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Thiago Amaral RA: 822151695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2"/>
          <p:cNvCxnSpPr/>
          <p:nvPr/>
        </p:nvCxnSpPr>
        <p:spPr>
          <a:xfrm>
            <a:off x="756624" y="1578588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2" type="title"/>
          </p:nvPr>
        </p:nvSpPr>
        <p:spPr>
          <a:xfrm>
            <a:off x="684271" y="-1541008"/>
            <a:ext cx="6402063" cy="5532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387433" y="1422840"/>
            <a:ext cx="4616642" cy="2800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 São Paulo, 1,6 milhões de pessoas têm deficiência visual (SEADE, 2024), causada principalmente por catarata, glaucoma e retinopatia diabética (OMS). Tecnologias assistivas, como os óculos Meta baseados em IoT, integram dados sobre rotas e transporte público, promovendo autonomia e inclusão social, embora ainda enfrentam desafios como custos elevados e falta de políticas públicas.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/>
          <p:nvPr>
            <p:ph type="title"/>
          </p:nvPr>
        </p:nvSpPr>
        <p:spPr>
          <a:xfrm>
            <a:off x="344049" y="563639"/>
            <a:ext cx="2988912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6093221" y="1319122"/>
            <a:ext cx="2130135" cy="1776844"/>
          </a:xfrm>
          <a:prstGeom prst="pie">
            <a:avLst>
              <a:gd fmla="val 0" name="adj1"/>
              <a:gd fmla="val 16200000" name="adj2"/>
            </a:avLst>
          </a:prstGeom>
          <a:solidFill>
            <a:schemeClr val="accent1"/>
          </a:solidFill>
          <a:ln cap="flat" cmpd="sng" w="25400">
            <a:solidFill>
              <a:srgbClr val="6B48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/>
          <p:nvPr/>
        </p:nvSpPr>
        <p:spPr>
          <a:xfrm rot="10800000">
            <a:off x="7162004" y="1325302"/>
            <a:ext cx="1054196" cy="887435"/>
          </a:xfrm>
          <a:custGeom>
            <a:rect b="b" l="l" r="r" t="t"/>
            <a:pathLst>
              <a:path extrusionOk="0" h="9343" w="9276">
                <a:moveTo>
                  <a:pt x="0" y="1"/>
                </a:moveTo>
                <a:cubicBezTo>
                  <a:pt x="465" y="4930"/>
                  <a:pt x="4350" y="8842"/>
                  <a:pt x="9275" y="9343"/>
                </a:cubicBezTo>
                <a:lnTo>
                  <a:pt x="927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3"/>
          <p:cNvCxnSpPr/>
          <p:nvPr/>
        </p:nvCxnSpPr>
        <p:spPr>
          <a:xfrm flipH="1" rot="10800000">
            <a:off x="7943612" y="1708284"/>
            <a:ext cx="547625" cy="21174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3"/>
          <p:cNvSpPr txBox="1"/>
          <p:nvPr/>
        </p:nvSpPr>
        <p:spPr>
          <a:xfrm>
            <a:off x="5167498" y="2194132"/>
            <a:ext cx="718909" cy="279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69,2%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"/>
          <p:cNvSpPr txBox="1"/>
          <p:nvPr/>
        </p:nvSpPr>
        <p:spPr>
          <a:xfrm>
            <a:off x="8381034" y="1513625"/>
            <a:ext cx="718909" cy="279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30,8%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"/>
          <p:cNvSpPr txBox="1"/>
          <p:nvPr/>
        </p:nvSpPr>
        <p:spPr>
          <a:xfrm>
            <a:off x="5904943" y="3565907"/>
            <a:ext cx="3060558" cy="374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Deficiência Visual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"/>
          <p:cNvSpPr txBox="1"/>
          <p:nvPr/>
        </p:nvSpPr>
        <p:spPr>
          <a:xfrm>
            <a:off x="6040659" y="3172549"/>
            <a:ext cx="2334764" cy="3751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Deficiências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5861968" y="3281149"/>
            <a:ext cx="168300" cy="16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5855852" y="3669563"/>
            <a:ext cx="168300" cy="16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3"/>
          <p:cNvCxnSpPr/>
          <p:nvPr/>
        </p:nvCxnSpPr>
        <p:spPr>
          <a:xfrm flipH="1" rot="10800000">
            <a:off x="5867775" y="2322616"/>
            <a:ext cx="617180" cy="3234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"/>
          <p:cNvSpPr txBox="1"/>
          <p:nvPr>
            <p:ph idx="4" type="title"/>
          </p:nvPr>
        </p:nvSpPr>
        <p:spPr>
          <a:xfrm>
            <a:off x="2285133" y="488413"/>
            <a:ext cx="4197167" cy="553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REFERENCIA TEÓRICA</a:t>
            </a:r>
            <a:endParaRPr/>
          </a:p>
        </p:txBody>
      </p:sp>
      <p:cxnSp>
        <p:nvCxnSpPr>
          <p:cNvPr id="190" name="Google Shape;190;p4"/>
          <p:cNvCxnSpPr/>
          <p:nvPr/>
        </p:nvCxnSpPr>
        <p:spPr>
          <a:xfrm>
            <a:off x="2540651" y="432979"/>
            <a:ext cx="381552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191" name="Google Shape;191;p4"/>
          <p:cNvSpPr txBox="1"/>
          <p:nvPr>
            <p:ph idx="2" type="title"/>
          </p:nvPr>
        </p:nvSpPr>
        <p:spPr>
          <a:xfrm>
            <a:off x="684271" y="-1541008"/>
            <a:ext cx="6402063" cy="5532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descr="Diagrama&#10;&#10;Descrição gerada automaticamente" id="192" name="Google Shape;1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9426" y="3532704"/>
            <a:ext cx="1843897" cy="113957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 txBox="1"/>
          <p:nvPr/>
        </p:nvSpPr>
        <p:spPr>
          <a:xfrm>
            <a:off x="4956416" y="4676446"/>
            <a:ext cx="212991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Bengalas inteligentes (IFPB, 2017)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áfico&#10;&#10;Descrição gerada automaticamente" id="194" name="Google Shape;19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0032" y="3532704"/>
            <a:ext cx="2172492" cy="114516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/>
          <p:nvPr/>
        </p:nvSpPr>
        <p:spPr>
          <a:xfrm>
            <a:off x="2716523" y="4673166"/>
            <a:ext cx="89930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Seeing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807971" y="1263801"/>
            <a:ext cx="752805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Internet das Coisas (IoT) conecta dispositivos para coletar e compartilhar dados, sendo crucial em cidades inteligentes ao integrar infraestrutura, transporte, segurança e serviços urbanos. Segundo Zanella (2014), melhora a gestão urbana com monitoramento de tráfego e eficiência energética. Na acessibilidade, a IoT viabiliza soluções como bengalas inteligentes e aplicativos assistivos, ajudando pessoas com deficiência visual. Apesar do potencial, faltam iniciativas e políticas públicas amplas para ampliar seu impacto.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/>
          <p:nvPr/>
        </p:nvSpPr>
        <p:spPr>
          <a:xfrm>
            <a:off x="419044" y="805476"/>
            <a:ext cx="7443720" cy="19464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abordagem combina levantamento de necessidades, design centrado no usuário e integração tecnológica, conectando os óculos a redes urbanas. A pesquisa é exploratória, para compreender os desafios, e aplicada, para desenvolver e testar o protótipo.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>
            <p:ph type="title"/>
          </p:nvPr>
        </p:nvSpPr>
        <p:spPr>
          <a:xfrm>
            <a:off x="416721" y="278093"/>
            <a:ext cx="3434148" cy="5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200">
                <a:latin typeface="Arial"/>
                <a:ea typeface="Arial"/>
                <a:cs typeface="Arial"/>
                <a:sym typeface="Arial"/>
              </a:rPr>
              <a:t>METODOLOGIA</a:t>
            </a:r>
            <a:endParaRPr/>
          </a:p>
        </p:txBody>
      </p:sp>
      <p:sp>
        <p:nvSpPr>
          <p:cNvPr id="203" name="Google Shape;203;p5"/>
          <p:cNvSpPr txBox="1"/>
          <p:nvPr/>
        </p:nvSpPr>
        <p:spPr>
          <a:xfrm>
            <a:off x="419057" y="2215096"/>
            <a:ext cx="5449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AB40"/>
                </a:solidFill>
                <a:latin typeface="Arial"/>
                <a:ea typeface="Arial"/>
                <a:cs typeface="Arial"/>
                <a:sym typeface="Arial"/>
              </a:rPr>
              <a:t>Instrumentos Utilizados:</a:t>
            </a:r>
            <a:r>
              <a:rPr b="0" i="0" lang="en" sz="2000" u="none" cap="none" strike="noStrike">
                <a:solidFill>
                  <a:srgbClr val="001633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Questionários</a:t>
            </a: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600">
                <a:solidFill>
                  <a:srgbClr val="FFFFFF"/>
                </a:solidFill>
              </a:rPr>
              <a:t>A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valiar necessidades específicas e validar prototipos. </a:t>
            </a:r>
            <a:r>
              <a:rPr b="0" i="0" lang="en" sz="1600" u="none" cap="none" strike="noStrike">
                <a:solidFill>
                  <a:srgbClr val="001633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Observação Participativa</a:t>
            </a: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" sz="1600">
                <a:solidFill>
                  <a:srgbClr val="FFFFFF"/>
                </a:solidFill>
              </a:rPr>
              <a:t>T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estes em ambiente urbano. </a:t>
            </a:r>
            <a:r>
              <a:rPr b="0" i="0" lang="en" sz="1600" u="none" cap="none" strike="noStrike">
                <a:solidFill>
                  <a:srgbClr val="001633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Análise de Dados de Mobilidade Urbana</a:t>
            </a:r>
            <a:r>
              <a:rPr b="1" i="0" lang="en" sz="1600" u="none" cap="none" strike="noStrike">
                <a:solidFill>
                  <a:srgbClr val="85D5E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600">
                <a:solidFill>
                  <a:srgbClr val="FFFFFF"/>
                </a:solidFill>
              </a:rPr>
              <a:t>D</a:t>
            </a:r>
            <a:r>
              <a:rPr b="1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ados públicos da Prefeitura de São Paulo e mapas urbanos.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>
            <p:ph type="title"/>
          </p:nvPr>
        </p:nvSpPr>
        <p:spPr>
          <a:xfrm>
            <a:off x="566246" y="62445"/>
            <a:ext cx="4208763" cy="477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Fases de Coleta de Dados</a:t>
            </a:r>
            <a:endParaRPr/>
          </a:p>
        </p:txBody>
      </p:sp>
      <p:sp>
        <p:nvSpPr>
          <p:cNvPr id="209" name="Google Shape;209;p6"/>
          <p:cNvSpPr txBox="1"/>
          <p:nvPr>
            <p:ph idx="1" type="subTitle"/>
          </p:nvPr>
        </p:nvSpPr>
        <p:spPr>
          <a:xfrm>
            <a:off x="719817" y="559735"/>
            <a:ext cx="5294693" cy="166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Diagnóstico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  <a:p>
            <a:pPr indent="-196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Validação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6"/>
          <p:cNvSpPr txBox="1"/>
          <p:nvPr/>
        </p:nvSpPr>
        <p:spPr>
          <a:xfrm>
            <a:off x="566246" y="2332884"/>
            <a:ext cx="3297575" cy="477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Métodos e Técnicas: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566246" y="2919562"/>
            <a:ext cx="5631354" cy="18742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 para reconhecimento de objetos.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Mapeamento em tempo real com GPS e mapas digitais.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Uso de impressão 3D e desenvolvimento ágil para criar e testar os óculos.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0" y="43934"/>
            <a:ext cx="248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/>
          <p:nvPr>
            <p:ph idx="2" type="title"/>
          </p:nvPr>
        </p:nvSpPr>
        <p:spPr>
          <a:xfrm>
            <a:off x="256817" y="3178019"/>
            <a:ext cx="55392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parceria público-privada é 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fundamental para viabilizar a produção e distribuição.                                                                          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6598071" y="1382644"/>
            <a:ext cx="17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Exemplo de design do Óculos Meta: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"/>
          <p:cNvSpPr txBox="1"/>
          <p:nvPr/>
        </p:nvSpPr>
        <p:spPr>
          <a:xfrm>
            <a:off x="257267" y="256432"/>
            <a:ext cx="5538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Criação do Óculos Meta: </a:t>
            </a:r>
            <a:endParaRPr b="1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Câmeras de alta definição.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Sensores ultrassônicos para detectar obstáculos.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Alto-falantes embutidos para áudio de feedback em tempo real. Conectividade 5G para acessar mapas e informações urbanas. Bateria com autonomia de 12 horas</a:t>
            </a: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700" y="1844350"/>
            <a:ext cx="3043933" cy="26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6651017" y="4522015"/>
            <a:ext cx="1611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Fonte: techtudo, 2022.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 txBox="1"/>
          <p:nvPr/>
        </p:nvSpPr>
        <p:spPr>
          <a:xfrm>
            <a:off x="296990" y="342963"/>
            <a:ext cx="52684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Proposta de Solução</a:t>
            </a:r>
            <a:r>
              <a:rPr b="0" i="0" lang="en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 txBox="1"/>
          <p:nvPr>
            <p:ph idx="2" type="title"/>
          </p:nvPr>
        </p:nvSpPr>
        <p:spPr>
          <a:xfrm>
            <a:off x="296990" y="1048403"/>
            <a:ext cx="7179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A solução são 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óculos inteligentes com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tecnologia Meta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que usam IoT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IA 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Realidade Aumentada para reconhecer ambientes 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fornecer informações em tempo real via áudio</a:t>
            </a:r>
            <a:r>
              <a:rPr b="1" i="0" lang="en" sz="1600" u="none" cap="none" strike="noStrike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estes recursos ajudam os usuários a interagir com o ambiente ao seu redor de forma mais eficaz e independente.</a:t>
            </a:r>
            <a:br>
              <a:rPr b="1" lang="en" sz="1600">
                <a:latin typeface="Arial"/>
                <a:ea typeface="Arial"/>
                <a:cs typeface="Arial"/>
                <a:sym typeface="Arial"/>
              </a:rPr>
            </a:br>
            <a:br>
              <a:rPr b="1" lang="en" sz="1600">
                <a:latin typeface="Arial"/>
                <a:ea typeface="Arial"/>
                <a:cs typeface="Arial"/>
                <a:sym typeface="Arial"/>
              </a:rPr>
            </a:b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Principais funcionalidades:</a:t>
            </a:r>
            <a:endParaRPr/>
          </a:p>
        </p:txBody>
      </p:sp>
      <p:cxnSp>
        <p:nvCxnSpPr>
          <p:cNvPr id="228" name="Google Shape;228;p8"/>
          <p:cNvCxnSpPr/>
          <p:nvPr/>
        </p:nvCxnSpPr>
        <p:spPr>
          <a:xfrm>
            <a:off x="296990" y="866183"/>
            <a:ext cx="37782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29" name="Google Shape;229;p8"/>
          <p:cNvSpPr txBox="1"/>
          <p:nvPr/>
        </p:nvSpPr>
        <p:spPr>
          <a:xfrm>
            <a:off x="299768" y="2936216"/>
            <a:ext cx="5449737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Identificação de objetos, textos, placas, rostos e obstáculos com descrição sonora em tempo real.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Leitura de documentos físicos e digitais por meio de OCR (Reconhecimento Óptico de Caracteres).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Navegação segura com mapas conectados e sensores para trajetos sem perigos.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63ea4bcdd_0_12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5" name="Google Shape;235;g2d63ea4bcdd_0_12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d63ea4bcdd_0_12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7" name="Google Shape;237;g2d63ea4bcdd_0_12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2d63ea4bcdd_0_12"/>
          <p:cNvSpPr txBox="1"/>
          <p:nvPr>
            <p:ph idx="4" type="title"/>
          </p:nvPr>
        </p:nvSpPr>
        <p:spPr>
          <a:xfrm>
            <a:off x="419925" y="233350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700">
                <a:latin typeface="Arial"/>
                <a:ea typeface="Arial"/>
                <a:cs typeface="Arial"/>
                <a:sym typeface="Arial"/>
              </a:rPr>
              <a:t>Proposta de Solução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d63ea4bcdd_0_12"/>
          <p:cNvSpPr txBox="1"/>
          <p:nvPr>
            <p:ph idx="5" type="title"/>
          </p:nvPr>
        </p:nvSpPr>
        <p:spPr>
          <a:xfrm>
            <a:off x="322825" y="2635250"/>
            <a:ext cx="66669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Os óculos serão custeados pelo governo e distribuídos gratuitamente pelas prefeituras.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 Meta receberá incentivos fiscais, como redução de impostos e facilitação de operações no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Brasil, em troca de investimentos em pesquisa, fabricação e manutenção dos dispositivos.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0" name="Google Shape;240;g2d63ea4bcdd_0_12"/>
          <p:cNvSpPr txBox="1"/>
          <p:nvPr>
            <p:ph idx="6" type="subTitle"/>
          </p:nvPr>
        </p:nvSpPr>
        <p:spPr>
          <a:xfrm>
            <a:off x="625125" y="3416525"/>
            <a:ext cx="33225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2d63ea4bcdd_0_12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2" name="Google Shape;242;g2d63ea4bcdd_0_12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2d63ea4bcdd_0_12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4" name="Google Shape;244;g2d63ea4bcdd_0_12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2d63ea4bcdd_0_12"/>
          <p:cNvSpPr txBox="1"/>
          <p:nvPr>
            <p:ph idx="14" type="title"/>
          </p:nvPr>
        </p:nvSpPr>
        <p:spPr>
          <a:xfrm>
            <a:off x="1048447" y="355788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6" name="Google Shape;246;g2d63ea4bcdd_0_12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47" name="Google Shape;247;g2d63ea4bcdd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263" y="3133649"/>
            <a:ext cx="4835475" cy="1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Barbara Tracanella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0x0101005E94A46D20E05F40A5A8A444C6A729A0</vt:lpwstr>
  </property>
</Properties>
</file>